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67" r:id="rId5"/>
    <p:sldId id="259" r:id="rId6"/>
    <p:sldId id="270" r:id="rId7"/>
    <p:sldId id="260" r:id="rId8"/>
    <p:sldId id="261" r:id="rId9"/>
    <p:sldId id="269" r:id="rId10"/>
    <p:sldId id="262" r:id="rId11"/>
    <p:sldId id="263" r:id="rId12"/>
    <p:sldId id="264" r:id="rId13"/>
    <p:sldId id="265" r:id="rId14"/>
    <p:sldId id="271" r:id="rId15"/>
    <p:sldId id="266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ato" panose="020B0604020202020204" charset="0"/>
      <p:regular r:id="rId22"/>
      <p:bold r:id="rId23"/>
      <p:italic r:id="rId24"/>
      <p:boldItalic r:id="rId25"/>
    </p:embeddedFont>
    <p:embeddedFont>
      <p:font typeface="Montserrat" panose="020B0604020202020204" charset="0"/>
      <p:regular r:id="rId26"/>
      <p:bold r:id="rId27"/>
      <p:italic r:id="rId28"/>
      <p:boldItalic r:id="rId29"/>
    </p:embeddedFont>
    <p:embeddedFont>
      <p:font typeface="Nunito" panose="020B0604020202020204" charset="0"/>
      <p:regular r:id="rId30"/>
      <p:bold r:id="rId31"/>
      <p:italic r:id="rId32"/>
      <p:boldItalic r:id="rId33"/>
    </p:embeddedFont>
    <p:embeddedFont>
      <p:font typeface="Roboto" panose="020B0604020202020204" charset="0"/>
      <p:regular r:id="rId34"/>
      <p:bold r:id="rId35"/>
      <p:italic r:id="rId36"/>
      <p:boldItalic r:id="rId37"/>
    </p:embeddedFont>
    <p:embeddedFont>
      <p:font typeface="Varela Round" panose="020B0604020202020204" charset="-79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4C9111-6ABC-4CFF-98B7-0B85DCDAAA61}">
  <a:tblStyle styleId="{0E4C9111-6ABC-4CFF-98B7-0B85DCDAAA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presProps" Target="pres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edfd116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edfd116c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034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9090756a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9090756a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709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edfd116c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edfd116c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317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edfd116c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edfd116c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797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edfd116c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edfd116c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276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edfd116c4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edfd116c4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146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585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c877b8fa2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c877b8fa2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304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28094c6d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28094c6d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classification analysis?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Analysis is a form of predictive modelling technique.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(Least Absolute Shrinkage and Selection Operator): It uses absolute values of parameters involved in the penalty function, causes the parameter estimates to turn out exactly zero at some cases. (L1 Regression)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Elastic Net:</a:t>
            </a:r>
            <a:r>
              <a:rPr lang="en" sz="1150">
                <a:solidFill>
                  <a:srgbClr val="59585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hybrid of Lasso and Ridge Regression techniques. It is trained with L1 and L2 prior as regularizer. Elastic-net is useful when there are multiple features which are correlated. Lasso is likely to pick one of these at random, while elastic-net is likely to pick both. </a:t>
            </a:r>
            <a:endParaRPr/>
          </a:p>
          <a:p>
            <a:pPr marL="457200" lvl="0" indent="-3016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858"/>
              </a:buClr>
              <a:buSzPts val="1150"/>
              <a:buFont typeface="Roboto"/>
              <a:buChar char="●"/>
            </a:pPr>
            <a:r>
              <a:rPr lang="en" sz="1150">
                <a:solidFill>
                  <a:srgbClr val="59585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encourages group effect in case of highly correlated variables.</a:t>
            </a:r>
            <a:endParaRPr sz="1150">
              <a:solidFill>
                <a:srgbClr val="59585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858"/>
              </a:buClr>
              <a:buSzPts val="1150"/>
              <a:buFont typeface="Roboto"/>
              <a:buChar char="●"/>
            </a:pPr>
            <a:r>
              <a:rPr lang="en" sz="1150">
                <a:solidFill>
                  <a:srgbClr val="59585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are no limitations on the number of selected variables.</a:t>
            </a:r>
            <a:endParaRPr sz="1150">
              <a:solidFill>
                <a:srgbClr val="59585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858"/>
              </a:buClr>
              <a:buSzPts val="1150"/>
              <a:buFont typeface="Roboto"/>
              <a:buChar char="●"/>
            </a:pPr>
            <a:r>
              <a:rPr lang="en" sz="1150">
                <a:solidFill>
                  <a:srgbClr val="59585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can suffer with double shrinkage.</a:t>
            </a:r>
            <a:endParaRPr sz="1150">
              <a:solidFill>
                <a:srgbClr val="59585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KNN: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A simple implementation of KNN regression is to calculate the average of the numerical target of the K nearest neighbors.  Another approach uses an inverse distance weighted average of the K nearest neighbors. KNN regression uses the same distance functions as KNN classification. Cross-validation is another way to retrospectively determine a good K value by using an independent data set to validate your K value. The optimal K for most datasets is 10 or more.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1951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28094c6d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28094c6d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classification analysis?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Analysis is a form of predictive modelling technique.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(Least Absolute Shrinkage and Selection Operator): It uses absolute values of parameters involved in the penalty function, causes the parameter estimates to turn out exactly zero at some cases. (L1 Regression)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Elastic Net:</a:t>
            </a:r>
            <a:r>
              <a:rPr lang="en" sz="1150">
                <a:solidFill>
                  <a:srgbClr val="59585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hybrid of Lasso and Ridge Regression techniques. It is trained with L1 and L2 prior as regularizer. Elastic-net is useful when there are multiple features which are correlated. Lasso is likely to pick one of these at random, while elastic-net is likely to pick both. </a:t>
            </a:r>
            <a:endParaRPr/>
          </a:p>
          <a:p>
            <a:pPr marL="457200" lvl="0" indent="-3016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858"/>
              </a:buClr>
              <a:buSzPts val="1150"/>
              <a:buFont typeface="Roboto"/>
              <a:buChar char="●"/>
            </a:pPr>
            <a:r>
              <a:rPr lang="en" sz="1150">
                <a:solidFill>
                  <a:srgbClr val="59585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encourages group effect in case of highly correlated variables.</a:t>
            </a:r>
            <a:endParaRPr sz="1150">
              <a:solidFill>
                <a:srgbClr val="59585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858"/>
              </a:buClr>
              <a:buSzPts val="1150"/>
              <a:buFont typeface="Roboto"/>
              <a:buChar char="●"/>
            </a:pPr>
            <a:r>
              <a:rPr lang="en" sz="1150">
                <a:solidFill>
                  <a:srgbClr val="59585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are no limitations on the number of selected variables.</a:t>
            </a:r>
            <a:endParaRPr sz="1150">
              <a:solidFill>
                <a:srgbClr val="59585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858"/>
              </a:buClr>
              <a:buSzPts val="1150"/>
              <a:buFont typeface="Roboto"/>
              <a:buChar char="●"/>
            </a:pPr>
            <a:r>
              <a:rPr lang="en" sz="1150">
                <a:solidFill>
                  <a:srgbClr val="59585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can suffer with double shrinkage.</a:t>
            </a:r>
            <a:endParaRPr sz="1150">
              <a:solidFill>
                <a:srgbClr val="59585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KNN: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A simple implementation of KNN regression is to calculate the average of the numerical target of the K nearest neighbors.  Another approach uses an inverse distance weighted average of the K nearest neighbors. KNN regression uses the same distance functions as KNN classification. Cross-validation is another way to retrospectively determine a good K value by using an independent data set to validate your K value. The optimal K for most datasets is 10 or more.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5033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28094c6d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28094c6d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488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365600" y="1257775"/>
            <a:ext cx="5225100" cy="16404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BANK LENDING DECISION SYSTEM</a:t>
            </a:r>
            <a:endParaRPr sz="4100" b="1">
              <a:solidFill>
                <a:srgbClr val="3C78D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 flipH="1">
            <a:off x="6076500" y="4012800"/>
            <a:ext cx="30675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</a:t>
            </a: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NEELANSH VERMA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"/>
                <a:ea typeface="Montserrat"/>
                <a:cs typeface="Montserrat"/>
                <a:sym typeface="Montserrat"/>
              </a:rPr>
              <a:t>  18IM10016   </a:t>
            </a: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E37D4-0B4E-4597-90E8-9BAEBFDEB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8" r="79043" b="-2577"/>
          <a:stretch/>
        </p:blipFill>
        <p:spPr>
          <a:xfrm>
            <a:off x="463183" y="2779656"/>
            <a:ext cx="1631304" cy="22346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9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208175" y="3855325"/>
            <a:ext cx="4045200" cy="828000"/>
          </a:xfrm>
          <a:prstGeom prst="rect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rgbClr val="6AA84F"/>
                </a:solidFill>
              </a:rPr>
              <a:t>THE ALGORITHM</a:t>
            </a:r>
            <a:endParaRPr sz="200" dirty="0"/>
          </a:p>
        </p:txBody>
      </p:sp>
      <p:sp>
        <p:nvSpPr>
          <p:cNvPr id="185" name="Google Shape;185;p19"/>
          <p:cNvSpPr txBox="1">
            <a:spLocks noGrp="1"/>
          </p:cNvSpPr>
          <p:nvPr>
            <p:ph type="body" idx="2"/>
          </p:nvPr>
        </p:nvSpPr>
        <p:spPr>
          <a:xfrm>
            <a:off x="4729200" y="79200"/>
            <a:ext cx="4297800" cy="4985100"/>
          </a:xfrm>
          <a:prstGeom prst="rect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AMALGAMATION</a:t>
            </a:r>
            <a:r>
              <a:rPr lang="en" sz="1900" dirty="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900" b="1" dirty="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1900" dirty="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F </a:t>
            </a:r>
            <a:r>
              <a:rPr lang="en" sz="1900" b="1" dirty="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GENETIC ALGORITHM AND TABU SEARCH (GA-TABU)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○"/>
            </a:pPr>
            <a:r>
              <a:rPr lang="en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MODIFIED THE SELECTION PROCESS OF GENETIC ALGORITHM.</a:t>
            </a:r>
            <a:endParaRPr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○"/>
            </a:pPr>
            <a:r>
              <a:rPr lang="en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59 CHROMOSOME HAVE BEEN SELECTED USING ROULETTE WHEEL SELECTION.</a:t>
            </a:r>
            <a:endParaRPr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○"/>
            </a:pPr>
            <a:r>
              <a:rPr lang="en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CHROMOSOME HAVE BEEN INDUCED BY USING TABU-SEARCH THUS MAKING SURE WE ALWAYS HAVE AN NEAR-OPTIMAL SOL. SELECTED IN EACH GENERATION.   </a:t>
            </a:r>
            <a:endParaRPr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9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" name="Google Shape;18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713" y="709325"/>
            <a:ext cx="3222237" cy="2260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9722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0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0"/>
          <p:cNvCxnSpPr/>
          <p:nvPr/>
        </p:nvCxnSpPr>
        <p:spPr>
          <a:xfrm>
            <a:off x="5063400" y="0"/>
            <a:ext cx="0" cy="5143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20"/>
          <p:cNvSpPr txBox="1"/>
          <p:nvPr/>
        </p:nvSpPr>
        <p:spPr>
          <a:xfrm>
            <a:off x="538225" y="3833850"/>
            <a:ext cx="3297000" cy="794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3D85C6"/>
                </a:solidFill>
                <a:latin typeface="Varela Round"/>
                <a:ea typeface="Varela Round"/>
                <a:cs typeface="Varela Round"/>
                <a:sym typeface="Varela Round"/>
              </a:rPr>
              <a:t>R</a:t>
            </a:r>
            <a:r>
              <a:rPr lang="en" sz="4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ESULTS</a:t>
            </a:r>
            <a:endParaRPr sz="40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5547050" y="184600"/>
            <a:ext cx="3297000" cy="47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GENETIC ALGORITHM RESULTS</a:t>
            </a:r>
            <a:endParaRPr sz="19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  <a:endParaRPr sz="17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BEST CONFIGURATION:</a:t>
            </a:r>
            <a:endParaRPr sz="17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[0, 0, 1, 0, 1, 1, 1, 0, 1, 0]</a:t>
            </a:r>
            <a:endParaRPr sz="17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17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FITNESS FUNCTION VALUE = 2.734</a:t>
            </a:r>
            <a:endParaRPr sz="17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   TOTAL LOAN VALUE  =  51</a:t>
            </a:r>
            <a:endParaRPr sz="17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95" name="Google Shape;195;p20"/>
          <p:cNvGraphicFramePr/>
          <p:nvPr/>
        </p:nvGraphicFramePr>
        <p:xfrm>
          <a:off x="252500" y="849025"/>
          <a:ext cx="4650000" cy="2646185"/>
        </p:xfrm>
        <a:graphic>
          <a:graphicData uri="http://schemas.openxmlformats.org/drawingml/2006/table">
            <a:tbl>
              <a:tblPr>
                <a:noFill/>
                <a:tableStyleId>{0E4C9111-6ABC-4CFF-98B7-0B85DCDAAA61}</a:tableStyleId>
              </a:tblPr>
              <a:tblGrid>
                <a:gridCol w="93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ID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LOAN SIZE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INTEREST RATE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RATING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LOSS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0.021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0.0001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0.025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BBB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0.0024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0.026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AAA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0.0002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0.023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0.0058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0.028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0.001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404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21"/>
          <p:cNvCxnSpPr/>
          <p:nvPr/>
        </p:nvCxnSpPr>
        <p:spPr>
          <a:xfrm>
            <a:off x="5063400" y="0"/>
            <a:ext cx="0" cy="5143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Google Shape;202;p21"/>
          <p:cNvSpPr txBox="1"/>
          <p:nvPr/>
        </p:nvSpPr>
        <p:spPr>
          <a:xfrm>
            <a:off x="538225" y="3833850"/>
            <a:ext cx="3297000" cy="794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3D85C6"/>
                </a:solidFill>
                <a:latin typeface="Varela Round"/>
                <a:ea typeface="Varela Round"/>
                <a:cs typeface="Varela Round"/>
                <a:sym typeface="Varela Round"/>
              </a:rPr>
              <a:t>R</a:t>
            </a:r>
            <a:r>
              <a:rPr lang="en" sz="4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ESULTS</a:t>
            </a:r>
            <a:endParaRPr sz="40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5547050" y="184600"/>
            <a:ext cx="3297000" cy="47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TABU SEARCH RESULTS</a:t>
            </a:r>
            <a:endParaRPr sz="19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  <a:endParaRPr sz="17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BEST CONFIGURATION:</a:t>
            </a:r>
            <a:endParaRPr sz="17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[0, 0, 0, 1, 1, 1, 1, 0, 1, 1]</a:t>
            </a:r>
            <a:endParaRPr sz="17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17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FITNESS FUNCTION VALUE = 2.636</a:t>
            </a:r>
            <a:endParaRPr sz="17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   TOTAL LOAN VALUE = 51</a:t>
            </a:r>
            <a:endParaRPr sz="17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04" name="Google Shape;204;p21"/>
          <p:cNvGraphicFramePr/>
          <p:nvPr/>
        </p:nvGraphicFramePr>
        <p:xfrm>
          <a:off x="252500" y="849025"/>
          <a:ext cx="4650000" cy="2646185"/>
        </p:xfrm>
        <a:graphic>
          <a:graphicData uri="http://schemas.openxmlformats.org/drawingml/2006/table">
            <a:tbl>
              <a:tblPr>
                <a:noFill/>
                <a:tableStyleId>{0E4C9111-6ABC-4CFF-98B7-0B85DCDAAA61}</a:tableStyleId>
              </a:tblPr>
              <a:tblGrid>
                <a:gridCol w="93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ID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LOAN SIZE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INTEREST RATE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RATING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LOSS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8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0.027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0.0003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0.025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BBB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0.0024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0.026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AAA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0.0002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8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0.028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0.001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8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0.022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0.001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2768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2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2"/>
          <p:cNvCxnSpPr/>
          <p:nvPr/>
        </p:nvCxnSpPr>
        <p:spPr>
          <a:xfrm>
            <a:off x="5063400" y="0"/>
            <a:ext cx="0" cy="5143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22"/>
          <p:cNvSpPr txBox="1"/>
          <p:nvPr/>
        </p:nvSpPr>
        <p:spPr>
          <a:xfrm>
            <a:off x="538225" y="3833850"/>
            <a:ext cx="3297000" cy="794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3D85C6"/>
                </a:solidFill>
                <a:latin typeface="Varela Round"/>
                <a:ea typeface="Varela Round"/>
                <a:cs typeface="Varela Round"/>
                <a:sym typeface="Varela Round"/>
              </a:rPr>
              <a:t>R</a:t>
            </a:r>
            <a:r>
              <a:rPr lang="en" sz="4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ESULTS</a:t>
            </a:r>
            <a:endParaRPr sz="40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5547050" y="184600"/>
            <a:ext cx="3297000" cy="47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GA-TABU RESULTS</a:t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BEST CONFIGURATION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[1, 0, 1, 1, 0, 1, 0, 0, 1, 1]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FITNESS FUNCTION VALUE = 3.184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TOTAL LOAN VALUE = 47</a:t>
            </a:r>
            <a:endParaRPr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13" name="Google Shape;213;p22"/>
          <p:cNvGraphicFramePr/>
          <p:nvPr/>
        </p:nvGraphicFramePr>
        <p:xfrm>
          <a:off x="252500" y="635075"/>
          <a:ext cx="4650000" cy="3053508"/>
        </p:xfrm>
        <a:graphic>
          <a:graphicData uri="http://schemas.openxmlformats.org/drawingml/2006/table">
            <a:tbl>
              <a:tblPr>
                <a:noFill/>
                <a:tableStyleId>{0E4C9111-6ABC-4CFF-98B7-0B85DCDAAA61}</a:tableStyleId>
              </a:tblPr>
              <a:tblGrid>
                <a:gridCol w="93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ID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LOAN SIZE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INTEREST RATE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RATING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LOSS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8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0.021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AAA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0.0002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0.021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0.0001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0.027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0.0003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8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0.026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AAA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0.0002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8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0.028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0.001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8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0.022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0.001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4398" y="2908225"/>
            <a:ext cx="3655950" cy="2098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854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2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2"/>
          <p:cNvCxnSpPr/>
          <p:nvPr/>
        </p:nvCxnSpPr>
        <p:spPr>
          <a:xfrm>
            <a:off x="5063400" y="0"/>
            <a:ext cx="0" cy="5143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22"/>
          <p:cNvSpPr txBox="1"/>
          <p:nvPr/>
        </p:nvSpPr>
        <p:spPr>
          <a:xfrm>
            <a:off x="538225" y="3833850"/>
            <a:ext cx="3297000" cy="794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3D85C6"/>
                </a:solidFill>
                <a:latin typeface="Varela Round"/>
                <a:ea typeface="Varela Round"/>
                <a:cs typeface="Varela Round"/>
                <a:sym typeface="Varela Round"/>
              </a:rPr>
              <a:t>R</a:t>
            </a:r>
            <a:r>
              <a:rPr lang="en" sz="4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ESULTS</a:t>
            </a:r>
            <a:endParaRPr sz="40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5547050" y="184600"/>
            <a:ext cx="3297000" cy="47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GA-TABU RESULTS</a:t>
            </a:r>
            <a:endParaRPr sz="19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BEST CONFIGURATION</a:t>
            </a:r>
            <a:endParaRPr sz="17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[1, 0, 1, 1, 0, 1, 0, 0, 1, 1]</a:t>
            </a:r>
            <a:endParaRPr sz="17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17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FITNESS FUNCTION VALUE = 3.184</a:t>
            </a:r>
            <a:endParaRPr sz="17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TOTAL LOAN VALUE = 47</a:t>
            </a:r>
            <a:endParaRPr sz="17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4398" y="2908225"/>
            <a:ext cx="3655950" cy="2098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9428CA6-58F2-4C57-BBCE-04C17151BC36}"/>
              </a:ext>
            </a:extLst>
          </p:cNvPr>
          <p:cNvGraphicFramePr>
            <a:graphicFrameLocks noGrp="1"/>
          </p:cNvGraphicFramePr>
          <p:nvPr/>
        </p:nvGraphicFramePr>
        <p:xfrm>
          <a:off x="99392" y="514950"/>
          <a:ext cx="4750898" cy="2880046"/>
        </p:xfrm>
        <a:graphic>
          <a:graphicData uri="http://schemas.openxmlformats.org/drawingml/2006/table">
            <a:tbl>
              <a:tblPr firstRow="1" bandRow="1">
                <a:tableStyleId>{0E4C9111-6ABC-4CFF-98B7-0B85DCDAAA61}</a:tableStyleId>
              </a:tblPr>
              <a:tblGrid>
                <a:gridCol w="1199306">
                  <a:extLst>
                    <a:ext uri="{9D8B030D-6E8A-4147-A177-3AD203B41FA5}">
                      <a16:colId xmlns:a16="http://schemas.microsoft.com/office/drawing/2014/main" val="484807619"/>
                    </a:ext>
                  </a:extLst>
                </a:gridCol>
                <a:gridCol w="1875198">
                  <a:extLst>
                    <a:ext uri="{9D8B030D-6E8A-4147-A177-3AD203B41FA5}">
                      <a16:colId xmlns:a16="http://schemas.microsoft.com/office/drawing/2014/main" val="3807428335"/>
                    </a:ext>
                  </a:extLst>
                </a:gridCol>
                <a:gridCol w="881269">
                  <a:extLst>
                    <a:ext uri="{9D8B030D-6E8A-4147-A177-3AD203B41FA5}">
                      <a16:colId xmlns:a16="http://schemas.microsoft.com/office/drawing/2014/main" val="2555704393"/>
                    </a:ext>
                  </a:extLst>
                </a:gridCol>
                <a:gridCol w="795125">
                  <a:extLst>
                    <a:ext uri="{9D8B030D-6E8A-4147-A177-3AD203B41FA5}">
                      <a16:colId xmlns:a16="http://schemas.microsoft.com/office/drawing/2014/main" val="1624968327"/>
                    </a:ext>
                  </a:extLst>
                </a:gridCol>
              </a:tblGrid>
              <a:tr h="706376"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BEST CONFRIGURATION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FITNESS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TOTAL LOAN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698622"/>
                  </a:ext>
                </a:extLst>
              </a:tr>
              <a:tr h="775288"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>
                          <a:solidFill>
                            <a:schemeClr val="bg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[0, 0, 1, 0, 1, 1, 1, 0, 1, 0]</a:t>
                      </a:r>
                    </a:p>
                    <a:p>
                      <a:endParaRPr lang="en-IN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>
                          <a:solidFill>
                            <a:schemeClr val="bg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2.734</a:t>
                      </a:r>
                    </a:p>
                    <a:p>
                      <a:endParaRPr lang="en-IN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54389"/>
                  </a:ext>
                </a:extLst>
              </a:tr>
              <a:tr h="699191"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TABU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>
                          <a:solidFill>
                            <a:schemeClr val="bg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[0, 0, 0, 1, 1, 1, 1, 0, 1, 1]</a:t>
                      </a:r>
                    </a:p>
                    <a:p>
                      <a:endParaRPr lang="en-IN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>
                          <a:solidFill>
                            <a:schemeClr val="bg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2.636</a:t>
                      </a:r>
                    </a:p>
                    <a:p>
                      <a:endParaRPr lang="en-IN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221752"/>
                  </a:ext>
                </a:extLst>
              </a:tr>
              <a:tr h="699191"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GA-TABU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>
                          <a:solidFill>
                            <a:schemeClr val="bg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[1, 0, 1, 1, 0, 1, 0, 0, 1, 1]</a:t>
                      </a:r>
                    </a:p>
                    <a:p>
                      <a:endParaRPr lang="en-IN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100" dirty="0">
                          <a:solidFill>
                            <a:schemeClr val="bg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3.184</a:t>
                      </a:r>
                    </a:p>
                    <a:p>
                      <a:endParaRPr lang="en-IN" sz="11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bg1"/>
                          </a:solidFill>
                        </a:rPr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876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985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3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23"/>
          <p:cNvCxnSpPr>
            <a:stCxn id="219" idx="0"/>
            <a:endCxn id="219" idx="2"/>
          </p:cNvCxnSpPr>
          <p:nvPr/>
        </p:nvCxnSpPr>
        <p:spPr>
          <a:xfrm>
            <a:off x="4572000" y="0"/>
            <a:ext cx="0" cy="5143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1" name="Google Shape;221;p23" descr="Image result for RESULT vector 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550" y="825175"/>
            <a:ext cx="2560300" cy="25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 txBox="1"/>
          <p:nvPr/>
        </p:nvSpPr>
        <p:spPr>
          <a:xfrm>
            <a:off x="538225" y="3833850"/>
            <a:ext cx="3297000" cy="794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3D85C6"/>
                </a:solidFill>
                <a:latin typeface="Varela Round"/>
                <a:ea typeface="Varela Round"/>
                <a:cs typeface="Varela Round"/>
                <a:sym typeface="Varela Round"/>
              </a:rPr>
              <a:t>T</a:t>
            </a:r>
            <a:r>
              <a:rPr lang="en" sz="4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HANK YOU</a:t>
            </a:r>
            <a:endParaRPr sz="40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3" name="Google Shape;223;p23"/>
          <p:cNvSpPr txBox="1"/>
          <p:nvPr/>
        </p:nvSpPr>
        <p:spPr>
          <a:xfrm>
            <a:off x="4859825" y="184600"/>
            <a:ext cx="3984300" cy="47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BEAUTIFUL THING ABOUT LEARNING IS NOBODY CAN TAKE IT AWAY FROM YOU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~ B.B King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550" y="781425"/>
            <a:ext cx="2560300" cy="262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7054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4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823850" y="464500"/>
            <a:ext cx="7723800" cy="11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4A86E8"/>
                </a:solidFill>
              </a:rPr>
              <a:t> PROBLEM STATEMENT</a:t>
            </a:r>
            <a:endParaRPr sz="4800" b="1">
              <a:solidFill>
                <a:srgbClr val="4A86E8"/>
              </a:solidFill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777650" y="1743350"/>
            <a:ext cx="78162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GIVEN THE DATA OF 10 CUSTOMERS WE HAVE TO FIND THE CONFIGURATION OF THE CUSTOMERS TO WHOM BANK LEND THE CREDIT IN ORDER TO MAXIMIZE ITS PROFIT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3" name="Google Shape;143;p14" descr="Image result for emoji like 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1050" y="2703687"/>
            <a:ext cx="1429225" cy="15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 descr="Image result for emoji like 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682350" y="2869262"/>
            <a:ext cx="1404150" cy="14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 txBox="1"/>
          <p:nvPr/>
        </p:nvSpPr>
        <p:spPr>
          <a:xfrm>
            <a:off x="3652425" y="2833500"/>
            <a:ext cx="11634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A86E8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endParaRPr sz="4800">
              <a:solidFill>
                <a:srgbClr val="4A86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4A86E8"/>
              </a:solidFill>
            </a:endParaRPr>
          </a:p>
        </p:txBody>
      </p:sp>
      <p:sp>
        <p:nvSpPr>
          <p:cNvPr id="146" name="Google Shape;146;p14"/>
          <p:cNvSpPr/>
          <p:nvPr/>
        </p:nvSpPr>
        <p:spPr>
          <a:xfrm>
            <a:off x="627163" y="556350"/>
            <a:ext cx="7889972" cy="972200"/>
          </a:xfrm>
          <a:custGeom>
            <a:avLst/>
            <a:gdLst/>
            <a:ahLst/>
            <a:cxnLst/>
            <a:rect l="l" t="t" r="r" b="b"/>
            <a:pathLst>
              <a:path w="309441" h="38888" extrusionOk="0">
                <a:moveTo>
                  <a:pt x="332" y="0"/>
                </a:moveTo>
                <a:lnTo>
                  <a:pt x="309441" y="0"/>
                </a:lnTo>
                <a:lnTo>
                  <a:pt x="309441" y="38888"/>
                </a:lnTo>
                <a:lnTo>
                  <a:pt x="0" y="38888"/>
                </a:lnTo>
                <a:close/>
              </a:path>
            </a:pathLst>
          </a:custGeom>
          <a:noFill/>
          <a:ln w="3810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5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 txBox="1">
            <a:spLocks noGrp="1"/>
          </p:cNvSpPr>
          <p:nvPr>
            <p:ph type="title"/>
          </p:nvPr>
        </p:nvSpPr>
        <p:spPr>
          <a:xfrm>
            <a:off x="199775" y="3365600"/>
            <a:ext cx="4210800" cy="1152600"/>
          </a:xfrm>
          <a:prstGeom prst="rect">
            <a:avLst/>
          </a:prstGeom>
          <a:ln w="9525" cap="flat" cmpd="sng">
            <a:solidFill>
              <a:srgbClr val="76A5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rgbClr val="76A5AF"/>
                </a:solidFill>
              </a:rPr>
              <a:t>FLOW OF</a:t>
            </a:r>
            <a:endParaRPr sz="3400" dirty="0">
              <a:solidFill>
                <a:srgbClr val="76A5A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rgbClr val="76A5AF"/>
                </a:solidFill>
              </a:rPr>
              <a:t>PROJECT</a:t>
            </a:r>
            <a:endParaRPr sz="3400" dirty="0">
              <a:solidFill>
                <a:srgbClr val="76A5AF"/>
              </a:solidFill>
            </a:endParaRPr>
          </a:p>
        </p:txBody>
      </p:sp>
      <p:pic>
        <p:nvPicPr>
          <p:cNvPr id="153" name="Google Shape;153;p15"/>
          <p:cNvPicPr preferRelativeResize="0"/>
          <p:nvPr/>
        </p:nvPicPr>
        <p:blipFill rotWithShape="1">
          <a:blip r:embed="rId4">
            <a:alphaModFix/>
          </a:blip>
          <a:srcRect b="10642"/>
          <a:stretch/>
        </p:blipFill>
        <p:spPr>
          <a:xfrm>
            <a:off x="803075" y="328325"/>
            <a:ext cx="2843425" cy="254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 txBox="1">
            <a:spLocks noGrp="1"/>
          </p:cNvSpPr>
          <p:nvPr>
            <p:ph type="body" idx="2"/>
          </p:nvPr>
        </p:nvSpPr>
        <p:spPr>
          <a:xfrm>
            <a:off x="4678150" y="294325"/>
            <a:ext cx="4398600" cy="46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76A5AF"/>
              </a:buClr>
              <a:buSzPts val="1900"/>
              <a:buFont typeface="Montserrat"/>
              <a:buChar char="●"/>
            </a:pPr>
            <a:r>
              <a:rPr lang="en" sz="1900" b="1" dirty="0">
                <a:solidFill>
                  <a:srgbClr val="76A5AF"/>
                </a:solidFill>
                <a:latin typeface="Montserrat"/>
                <a:ea typeface="Montserrat"/>
                <a:cs typeface="Montserrat"/>
                <a:sym typeface="Montserrat"/>
              </a:rPr>
              <a:t>APPROACH:</a:t>
            </a:r>
            <a:endParaRPr sz="1900" b="1" dirty="0">
              <a:solidFill>
                <a:srgbClr val="76A5A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○"/>
            </a:pPr>
            <a:r>
              <a:rPr lang="en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GENETIC ALGORITHM: 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■"/>
            </a:pPr>
            <a:r>
              <a:rPr lang="en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INITIALIZATION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■"/>
            </a:pPr>
            <a:r>
              <a:rPr lang="en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SELECTION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■"/>
            </a:pPr>
            <a:r>
              <a:rPr lang="en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CROSSOVER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■"/>
            </a:pPr>
            <a:r>
              <a:rPr lang="en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MUTATION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■"/>
            </a:pPr>
            <a:r>
              <a:rPr lang="en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GENETIC EVALUATION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■"/>
            </a:pPr>
            <a:r>
              <a:rPr lang="en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TERMINATION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○"/>
            </a:pPr>
            <a:r>
              <a:rPr lang="en" sz="1500" dirty="0">
                <a:latin typeface="Montserrat"/>
                <a:ea typeface="Montserrat"/>
                <a:cs typeface="Montserrat"/>
                <a:sym typeface="Montserrat"/>
              </a:rPr>
              <a:t>TABU SEARCH ALGORITHM: </a:t>
            </a: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■"/>
            </a:pPr>
            <a:r>
              <a:rPr lang="en" sz="1500" dirty="0">
                <a:latin typeface="Montserrat"/>
                <a:ea typeface="Montserrat"/>
                <a:cs typeface="Montserrat"/>
                <a:sym typeface="Montserrat"/>
              </a:rPr>
              <a:t>INITIALIZATION</a:t>
            </a: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■"/>
            </a:pPr>
            <a:r>
              <a:rPr lang="en" sz="1500" dirty="0">
                <a:latin typeface="Montserrat"/>
                <a:ea typeface="Montserrat"/>
                <a:cs typeface="Montserrat"/>
                <a:sym typeface="Montserrat"/>
              </a:rPr>
              <a:t>GENERATING NEIGHBOURS</a:t>
            </a: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■"/>
            </a:pPr>
            <a:r>
              <a:rPr lang="en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EVALUATING SOLUTION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■"/>
            </a:pPr>
            <a:r>
              <a:rPr lang="en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ASPIRATION CRITERIA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■"/>
            </a:pPr>
            <a:r>
              <a:rPr lang="en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TERMINATION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○"/>
            </a:pPr>
            <a:r>
              <a:rPr lang="en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AMALGAMATION OF GENETIC ALGORITHM AND TABU SEARCH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○"/>
            </a:pPr>
            <a:r>
              <a:rPr lang="en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OUTCOME NUMBER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○"/>
            </a:pPr>
            <a:r>
              <a:rPr lang="en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INTAKE CONDITION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○"/>
            </a:pPr>
            <a:endParaRPr sz="15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5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 txBox="1">
            <a:spLocks noGrp="1"/>
          </p:cNvSpPr>
          <p:nvPr>
            <p:ph type="title"/>
          </p:nvPr>
        </p:nvSpPr>
        <p:spPr>
          <a:xfrm>
            <a:off x="199775" y="3365600"/>
            <a:ext cx="4210800" cy="1152600"/>
          </a:xfrm>
          <a:prstGeom prst="rect">
            <a:avLst/>
          </a:prstGeom>
          <a:ln w="9525" cap="flat" cmpd="sng">
            <a:solidFill>
              <a:srgbClr val="76A5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rgbClr val="76A5AF"/>
                </a:solidFill>
              </a:rPr>
              <a:t>U</a:t>
            </a:r>
            <a:r>
              <a:rPr lang="en" sz="3400" dirty="0">
                <a:solidFill>
                  <a:srgbClr val="76A5AF"/>
                </a:solidFill>
              </a:rPr>
              <a:t>NDERSTANDING</a:t>
            </a:r>
            <a:endParaRPr sz="3400" dirty="0">
              <a:solidFill>
                <a:srgbClr val="76A5A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rgbClr val="76A5AF"/>
                </a:solidFill>
              </a:rPr>
              <a:t>THE FLOW OF GA</a:t>
            </a:r>
            <a:endParaRPr sz="3400" dirty="0">
              <a:solidFill>
                <a:srgbClr val="76A5AF"/>
              </a:solidFill>
            </a:endParaRPr>
          </a:p>
        </p:txBody>
      </p:sp>
      <p:pic>
        <p:nvPicPr>
          <p:cNvPr id="153" name="Google Shape;153;p15"/>
          <p:cNvPicPr preferRelativeResize="0"/>
          <p:nvPr/>
        </p:nvPicPr>
        <p:blipFill rotWithShape="1">
          <a:blip r:embed="rId4">
            <a:alphaModFix/>
          </a:blip>
          <a:srcRect b="10642"/>
          <a:stretch/>
        </p:blipFill>
        <p:spPr>
          <a:xfrm>
            <a:off x="803075" y="328325"/>
            <a:ext cx="2843425" cy="254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 txBox="1">
            <a:spLocks noGrp="1"/>
          </p:cNvSpPr>
          <p:nvPr>
            <p:ph type="body" idx="2"/>
          </p:nvPr>
        </p:nvSpPr>
        <p:spPr>
          <a:xfrm>
            <a:off x="4482252" y="294325"/>
            <a:ext cx="4594498" cy="46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76A5AF"/>
              </a:buClr>
              <a:buSzPts val="1900"/>
              <a:buFont typeface="Montserrat"/>
              <a:buChar char="●"/>
            </a:pPr>
            <a:r>
              <a:rPr lang="en" sz="1900" b="1" dirty="0">
                <a:solidFill>
                  <a:srgbClr val="76A5AF"/>
                </a:solidFill>
                <a:latin typeface="Montserrat"/>
                <a:ea typeface="Montserrat"/>
                <a:cs typeface="Montserrat"/>
                <a:sym typeface="Montserrat"/>
              </a:rPr>
              <a:t>GENETIC ALGORITHM:</a:t>
            </a:r>
            <a:endParaRPr lang="en"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90550" lvl="1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</a:pP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90550" lvl="1" indent="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</a:pP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○"/>
            </a:pPr>
            <a:endParaRPr sz="15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5F6CDB-3BA4-4BFE-AF51-B50FD6163A8B}"/>
              </a:ext>
            </a:extLst>
          </p:cNvPr>
          <p:cNvSpPr/>
          <p:nvPr/>
        </p:nvSpPr>
        <p:spPr>
          <a:xfrm>
            <a:off x="5668615" y="911087"/>
            <a:ext cx="1345096" cy="4373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>
                <a:latin typeface="Montserrat" panose="020B0604020202020204" charset="0"/>
              </a:rPr>
              <a:t>INITIALISE </a:t>
            </a:r>
            <a:r>
              <a:rPr lang="en-IN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B0604020202020204" charset="0"/>
              </a:rPr>
              <a:t>POPULATION</a:t>
            </a:r>
            <a:endParaRPr lang="en-IN" sz="1050" dirty="0">
              <a:latin typeface="Montserrat" panose="020B060402020202020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C1DA2C-BBEC-4CD8-ACAF-F5DCB36317C7}"/>
              </a:ext>
            </a:extLst>
          </p:cNvPr>
          <p:cNvSpPr/>
          <p:nvPr/>
        </p:nvSpPr>
        <p:spPr>
          <a:xfrm>
            <a:off x="5638798" y="1612745"/>
            <a:ext cx="1404731" cy="4373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>
                <a:latin typeface="Montserrat" panose="020B0604020202020204" charset="0"/>
              </a:rPr>
              <a:t>SELECTION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FA2FB4-1826-4948-933A-CC8E2CA61134}"/>
              </a:ext>
            </a:extLst>
          </p:cNvPr>
          <p:cNvSpPr/>
          <p:nvPr/>
        </p:nvSpPr>
        <p:spPr>
          <a:xfrm>
            <a:off x="5638798" y="2452635"/>
            <a:ext cx="1404731" cy="4373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>
                <a:latin typeface="Montserrat" panose="020B0604020202020204" charset="0"/>
              </a:rPr>
              <a:t>CROSSOVER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39E42A-ACE2-49EA-86DF-B4AF3F817590}"/>
              </a:ext>
            </a:extLst>
          </p:cNvPr>
          <p:cNvSpPr/>
          <p:nvPr/>
        </p:nvSpPr>
        <p:spPr>
          <a:xfrm>
            <a:off x="5638799" y="3273408"/>
            <a:ext cx="1404731" cy="4373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B0604020202020204" charset="0"/>
              </a:rPr>
              <a:t>MUTATION</a:t>
            </a:r>
            <a:endParaRPr lang="en-IN" sz="1050" dirty="0">
              <a:latin typeface="Montserrat" panose="020B060402020202020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48AC5F-33A9-4089-996C-7E9113871D02}"/>
              </a:ext>
            </a:extLst>
          </p:cNvPr>
          <p:cNvSpPr/>
          <p:nvPr/>
        </p:nvSpPr>
        <p:spPr>
          <a:xfrm>
            <a:off x="5638795" y="4195758"/>
            <a:ext cx="1404731" cy="4373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>
                <a:latin typeface="Montserrat" panose="020B0604020202020204" charset="0"/>
              </a:rPr>
              <a:t>TERMINATION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9B8FDFF-5E84-4F0B-83E9-EFC284D29B0E}"/>
              </a:ext>
            </a:extLst>
          </p:cNvPr>
          <p:cNvSpPr/>
          <p:nvPr/>
        </p:nvSpPr>
        <p:spPr>
          <a:xfrm>
            <a:off x="7593496" y="1612745"/>
            <a:ext cx="1404730" cy="217737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GENETIC VALIDATION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9E80CD-A3C0-487D-8C09-A87A3E9FF071}"/>
              </a:ext>
            </a:extLst>
          </p:cNvPr>
          <p:cNvCxnSpPr>
            <a:cxnSpLocks/>
          </p:cNvCxnSpPr>
          <p:nvPr/>
        </p:nvCxnSpPr>
        <p:spPr>
          <a:xfrm>
            <a:off x="7043529" y="1870092"/>
            <a:ext cx="549966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3F428A-B29E-4A89-8543-F9A44AAEEF35}"/>
              </a:ext>
            </a:extLst>
          </p:cNvPr>
          <p:cNvCxnSpPr>
            <a:cxnSpLocks/>
          </p:cNvCxnSpPr>
          <p:nvPr/>
        </p:nvCxnSpPr>
        <p:spPr>
          <a:xfrm>
            <a:off x="7043529" y="2698352"/>
            <a:ext cx="549966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585C0D-CC51-4DA3-896B-1DE3F6D0FDEF}"/>
              </a:ext>
            </a:extLst>
          </p:cNvPr>
          <p:cNvCxnSpPr>
            <a:cxnSpLocks/>
          </p:cNvCxnSpPr>
          <p:nvPr/>
        </p:nvCxnSpPr>
        <p:spPr>
          <a:xfrm>
            <a:off x="7043529" y="3486858"/>
            <a:ext cx="549966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483641-0373-4426-BE99-006498E56036}"/>
              </a:ext>
            </a:extLst>
          </p:cNvPr>
          <p:cNvCxnSpPr>
            <a:cxnSpLocks/>
            <a:stCxn id="2" idx="2"/>
            <a:endCxn id="13" idx="0"/>
          </p:cNvCxnSpPr>
          <p:nvPr/>
        </p:nvCxnSpPr>
        <p:spPr>
          <a:xfrm>
            <a:off x="6341163" y="1348409"/>
            <a:ext cx="1" cy="264336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D7D507D-8B94-46B5-94C9-0B3ED3CD16E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341162" y="2082662"/>
            <a:ext cx="2" cy="369973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125C9C-E53E-4FB0-B6D8-0EE49C7719F1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6341161" y="3710730"/>
            <a:ext cx="4" cy="48502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1FEE9B-A864-42F7-92F9-0E5C9B17203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41161" y="2889957"/>
            <a:ext cx="4" cy="38345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686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6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6"/>
          <p:cNvSpPr txBox="1">
            <a:spLocks noGrp="1"/>
          </p:cNvSpPr>
          <p:nvPr>
            <p:ph type="title"/>
          </p:nvPr>
        </p:nvSpPr>
        <p:spPr>
          <a:xfrm>
            <a:off x="182050" y="3489575"/>
            <a:ext cx="4045200" cy="828000"/>
          </a:xfrm>
          <a:prstGeom prst="rect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/>
              <a:t>IMPLEMENTATION OF GENETIC ALGORITHM</a:t>
            </a:r>
            <a:endParaRPr sz="200" dirty="0"/>
          </a:p>
        </p:txBody>
      </p:sp>
      <p:sp>
        <p:nvSpPr>
          <p:cNvPr id="161" name="Google Shape;161;p16"/>
          <p:cNvSpPr txBox="1">
            <a:spLocks noGrp="1"/>
          </p:cNvSpPr>
          <p:nvPr>
            <p:ph type="body" idx="2"/>
          </p:nvPr>
        </p:nvSpPr>
        <p:spPr>
          <a:xfrm>
            <a:off x="4768800" y="79200"/>
            <a:ext cx="4375200" cy="498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21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○"/>
            </a:pPr>
            <a:endParaRPr sz="1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INITIALIZATION AND SELECTION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62865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INITIALISED THE CUSTOMERS DATA USING 2-D ARRAY AND MAPPED THOSE CUSTOMERS USING SPECIFIC IDS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62865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ROULETTE WHEEL SELECTION HAS BEEN IMPLEMENTED FOR PICKING UP 60 CHROMOSOMES FROM THE SET OF POPULATION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○"/>
            </a:pPr>
            <a:endParaRPr sz="1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CROSSOVER AND MUTATION</a:t>
            </a:r>
            <a:endParaRPr sz="16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28650" lvl="1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○"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CARRIED OUT SINGLE POINT CROSSOVER WITH CROSSOVER PROBABILITY OF 0.8 AND HAVE ENSURED THAT NEW GENERATED CHILDREN FOLLOWS CONSTRAINT.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28650" lvl="1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○"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MUTATION HAS BEEN CARRIED OUT WITH MUTATION PROBABILITY OF 0.006.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GENETIC EVALUATION</a:t>
            </a:r>
            <a:endParaRPr sz="16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28650" lvl="1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○"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ENSURED THAT ALL THE CHROMOSOMES PRESENT IN THE POPULATION AS WELL AS NEWLY GENERATED CHROMOSOME FOLLOWS THE CONSTRAINT AS GIVEN IN THE PAPER.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" name="Google Shape;162;p16" descr="Related image"/>
          <p:cNvPicPr preferRelativeResize="0"/>
          <p:nvPr/>
        </p:nvPicPr>
        <p:blipFill rotWithShape="1">
          <a:blip r:embed="rId4">
            <a:alphaModFix/>
          </a:blip>
          <a:srcRect t="-1640" b="1639"/>
          <a:stretch/>
        </p:blipFill>
        <p:spPr>
          <a:xfrm>
            <a:off x="342912" y="448150"/>
            <a:ext cx="3950726" cy="2576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3893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7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199617" y="3855325"/>
            <a:ext cx="4045200" cy="828000"/>
          </a:xfrm>
          <a:prstGeom prst="rect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3D85C6"/>
                </a:solidFill>
              </a:rPr>
              <a:t>T</a:t>
            </a:r>
            <a:r>
              <a:rPr lang="en" sz="2600"/>
              <a:t>ABU </a:t>
            </a:r>
            <a:r>
              <a:rPr lang="en" sz="2600" b="1">
                <a:solidFill>
                  <a:srgbClr val="3D85C6"/>
                </a:solidFill>
              </a:rPr>
              <a:t>S</a:t>
            </a:r>
            <a:r>
              <a:rPr lang="en" sz="2600"/>
              <a:t>EARCH</a:t>
            </a:r>
            <a:endParaRPr sz="200"/>
          </a:p>
        </p:txBody>
      </p:sp>
      <p:sp>
        <p:nvSpPr>
          <p:cNvPr id="169" name="Google Shape;169;p17"/>
          <p:cNvSpPr txBox="1">
            <a:spLocks noGrp="1"/>
          </p:cNvSpPr>
          <p:nvPr>
            <p:ph type="body" idx="2"/>
          </p:nvPr>
        </p:nvSpPr>
        <p:spPr>
          <a:xfrm>
            <a:off x="4768800" y="79200"/>
            <a:ext cx="4375200" cy="498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900"/>
              <a:buFont typeface="Montserrat"/>
              <a:buChar char="●"/>
            </a:pPr>
            <a:r>
              <a:rPr lang="en" sz="1900" b="1" dirty="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TABU – SEARCH ALGORITHM</a:t>
            </a:r>
            <a:endParaRPr sz="1400" dirty="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17" descr="Related image"/>
          <p:cNvPicPr preferRelativeResize="0"/>
          <p:nvPr/>
        </p:nvPicPr>
        <p:blipFill rotWithShape="1">
          <a:blip r:embed="rId4">
            <a:alphaModFix/>
          </a:blip>
          <a:srcRect t="-1640" b="1639"/>
          <a:stretch/>
        </p:blipFill>
        <p:spPr>
          <a:xfrm>
            <a:off x="342912" y="448150"/>
            <a:ext cx="3950726" cy="25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5E3261-F8B0-49C5-83D9-ED9F107003F1}"/>
              </a:ext>
            </a:extLst>
          </p:cNvPr>
          <p:cNvSpPr/>
          <p:nvPr/>
        </p:nvSpPr>
        <p:spPr>
          <a:xfrm>
            <a:off x="6219705" y="685230"/>
            <a:ext cx="1345096" cy="4373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>
                <a:latin typeface="Montserrat" panose="020B0604020202020204" charset="0"/>
              </a:rPr>
              <a:t>RANDOM INITIAL  </a:t>
            </a:r>
            <a:r>
              <a:rPr lang="en-IN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B0604020202020204" charset="0"/>
              </a:rPr>
              <a:t>SOLUTION</a:t>
            </a:r>
            <a:endParaRPr lang="en-IN" sz="1050" dirty="0">
              <a:latin typeface="Montserrat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55A3A1-EDB0-4EFF-8B84-F0B9A2A72DB2}"/>
              </a:ext>
            </a:extLst>
          </p:cNvPr>
          <p:cNvSpPr/>
          <p:nvPr/>
        </p:nvSpPr>
        <p:spPr>
          <a:xfrm>
            <a:off x="4800330" y="1455719"/>
            <a:ext cx="1511000" cy="4373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dirty="0">
                <a:latin typeface="Montserrat" panose="020B0604020202020204" charset="0"/>
              </a:rPr>
              <a:t>GENERATE </a:t>
            </a:r>
            <a:r>
              <a:rPr lang="en-IN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B0604020202020204" charset="0"/>
              </a:rPr>
              <a:t>NEIGHBOURHOOD</a:t>
            </a:r>
            <a:endParaRPr lang="en-IN" sz="900" dirty="0">
              <a:latin typeface="Montserrat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6A3675-3470-410B-A738-FE35C6478822}"/>
              </a:ext>
            </a:extLst>
          </p:cNvPr>
          <p:cNvSpPr/>
          <p:nvPr/>
        </p:nvSpPr>
        <p:spPr>
          <a:xfrm>
            <a:off x="4800331" y="2477096"/>
            <a:ext cx="1511000" cy="4373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dirty="0">
                <a:latin typeface="Montserrat" panose="020B0604020202020204" charset="0"/>
              </a:rPr>
              <a:t>FIND BEST SOLUTION AMONG NEIGBOURS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0740E1-9E14-451A-BEEC-C5075CA07014}"/>
              </a:ext>
            </a:extLst>
          </p:cNvPr>
          <p:cNvSpPr/>
          <p:nvPr/>
        </p:nvSpPr>
        <p:spPr>
          <a:xfrm>
            <a:off x="4768800" y="3940505"/>
            <a:ext cx="1542529" cy="4373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B0604020202020204" charset="0"/>
              </a:rPr>
              <a:t>UPDATE GLOBAL BEST</a:t>
            </a:r>
            <a:endParaRPr lang="en-IN" sz="1050" dirty="0">
              <a:latin typeface="Montserrat" panose="020B060402020202020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0A01FA-4E31-4AC6-8739-06972E2770C7}"/>
              </a:ext>
            </a:extLst>
          </p:cNvPr>
          <p:cNvSpPr/>
          <p:nvPr/>
        </p:nvSpPr>
        <p:spPr>
          <a:xfrm>
            <a:off x="4768800" y="3219629"/>
            <a:ext cx="1542530" cy="4373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dirty="0">
                <a:latin typeface="Montserrat" panose="020B0604020202020204" charset="0"/>
              </a:rPr>
              <a:t>PUT IN TABU LIST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8C771A-3584-4625-95A4-33096A808884}"/>
              </a:ext>
            </a:extLst>
          </p:cNvPr>
          <p:cNvSpPr/>
          <p:nvPr/>
        </p:nvSpPr>
        <p:spPr>
          <a:xfrm>
            <a:off x="4794116" y="4546217"/>
            <a:ext cx="1517214" cy="4373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>
                <a:latin typeface="Montserrat" panose="020B0604020202020204" charset="0"/>
              </a:rPr>
              <a:t>TERMINATION</a:t>
            </a:r>
          </a:p>
        </p:txBody>
      </p:sp>
      <p:sp>
        <p:nvSpPr>
          <p:cNvPr id="2" name="Diamond 1">
            <a:extLst>
              <a:ext uri="{FF2B5EF4-FFF2-40B4-BE49-F238E27FC236}">
                <a16:creationId xmlns:a16="http://schemas.microsoft.com/office/drawing/2014/main" id="{3190B1C1-AD8B-4947-A0F3-0B4F6EFB0644}"/>
              </a:ext>
            </a:extLst>
          </p:cNvPr>
          <p:cNvSpPr/>
          <p:nvPr/>
        </p:nvSpPr>
        <p:spPr>
          <a:xfrm>
            <a:off x="6696259" y="2313852"/>
            <a:ext cx="1031405" cy="867292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" dirty="0"/>
              <a:t>TABU RESTRICTION?</a:t>
            </a: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3BDFC029-53F7-4E3F-B5DC-ED1B50725494}"/>
              </a:ext>
            </a:extLst>
          </p:cNvPr>
          <p:cNvSpPr/>
          <p:nvPr/>
        </p:nvSpPr>
        <p:spPr>
          <a:xfrm>
            <a:off x="7969945" y="2313852"/>
            <a:ext cx="1031405" cy="867292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/>
              <a:t>Aspiration criteria?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D94C2C-E5B5-4612-A86B-212BF8835380}"/>
              </a:ext>
            </a:extLst>
          </p:cNvPr>
          <p:cNvSpPr/>
          <p:nvPr/>
        </p:nvSpPr>
        <p:spPr>
          <a:xfrm>
            <a:off x="7098360" y="1455719"/>
            <a:ext cx="1542530" cy="4373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dirty="0">
                <a:latin typeface="Montserrat" panose="020B0604020202020204" charset="0"/>
              </a:rPr>
              <a:t>VALIDATION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5502C4-381B-49E9-BF17-0E1907D6086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540065" y="903891"/>
            <a:ext cx="67964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7CA018-0B2C-449F-BDC8-2C8F57721F55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55830" y="903891"/>
            <a:ext cx="0" cy="55182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8E6F85-0477-484A-896F-B7A3F27FF548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6311330" y="1674380"/>
            <a:ext cx="78703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2343666-6714-40D2-A6C3-F68808E6068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8640890" y="1674380"/>
            <a:ext cx="21230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7C0D0C-F6BD-4BD2-99A9-E2FAB8DF3B3B}"/>
              </a:ext>
            </a:extLst>
          </p:cNvPr>
          <p:cNvCxnSpPr>
            <a:cxnSpLocks/>
          </p:cNvCxnSpPr>
          <p:nvPr/>
        </p:nvCxnSpPr>
        <p:spPr>
          <a:xfrm flipH="1">
            <a:off x="5552723" y="2109839"/>
            <a:ext cx="330292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FAAC4D-7A8B-442C-8572-4E4583A5A76D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5540065" y="3656951"/>
            <a:ext cx="0" cy="28355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A92AF31-A34B-4207-B660-6F0232A34E6A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5552723" y="4377827"/>
            <a:ext cx="1844" cy="16839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3A8C7FC-7E9B-4615-B11E-428680C0618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553379" y="2109839"/>
            <a:ext cx="2452" cy="36725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F8D0D1-77D1-4031-BD52-C0F5198A336D}"/>
              </a:ext>
            </a:extLst>
          </p:cNvPr>
          <p:cNvCxnSpPr>
            <a:cxnSpLocks/>
          </p:cNvCxnSpPr>
          <p:nvPr/>
        </p:nvCxnSpPr>
        <p:spPr>
          <a:xfrm>
            <a:off x="8855651" y="1674380"/>
            <a:ext cx="0" cy="4386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E95147-B1C5-4056-9AE1-B91502FD9B8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311330" y="2747498"/>
            <a:ext cx="38492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FFFC0E8-5637-4876-AE12-FC53EDC4AB4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727664" y="2747498"/>
            <a:ext cx="24228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EE97B48-9926-49D5-9DBC-6B4ED9C204E5}"/>
              </a:ext>
            </a:extLst>
          </p:cNvPr>
          <p:cNvCxnSpPr>
            <a:cxnSpLocks/>
          </p:cNvCxnSpPr>
          <p:nvPr/>
        </p:nvCxnSpPr>
        <p:spPr>
          <a:xfrm>
            <a:off x="7204187" y="3181144"/>
            <a:ext cx="0" cy="2571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F524B08-8079-4A7C-A076-E655B00CCA0E}"/>
              </a:ext>
            </a:extLst>
          </p:cNvPr>
          <p:cNvCxnSpPr>
            <a:cxnSpLocks/>
          </p:cNvCxnSpPr>
          <p:nvPr/>
        </p:nvCxnSpPr>
        <p:spPr>
          <a:xfrm flipH="1">
            <a:off x="6311329" y="3454286"/>
            <a:ext cx="90063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5ABD940-013E-4CD3-9D8A-6415120AD910}"/>
              </a:ext>
            </a:extLst>
          </p:cNvPr>
          <p:cNvCxnSpPr>
            <a:cxnSpLocks/>
          </p:cNvCxnSpPr>
          <p:nvPr/>
        </p:nvCxnSpPr>
        <p:spPr>
          <a:xfrm>
            <a:off x="8485647" y="3197140"/>
            <a:ext cx="0" cy="9620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A38033C-394F-4AD7-B576-51254BB4633C}"/>
              </a:ext>
            </a:extLst>
          </p:cNvPr>
          <p:cNvCxnSpPr>
            <a:cxnSpLocks/>
          </p:cNvCxnSpPr>
          <p:nvPr/>
        </p:nvCxnSpPr>
        <p:spPr>
          <a:xfrm flipH="1">
            <a:off x="6311329" y="4159166"/>
            <a:ext cx="217431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AD0DBC7-9174-45EE-9116-CFA77F7FAE3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9001350" y="1179805"/>
            <a:ext cx="0" cy="15676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2D20CD7-77D7-45A9-86F1-997CCCC239A3}"/>
              </a:ext>
            </a:extLst>
          </p:cNvPr>
          <p:cNvCxnSpPr>
            <a:cxnSpLocks/>
          </p:cNvCxnSpPr>
          <p:nvPr/>
        </p:nvCxnSpPr>
        <p:spPr>
          <a:xfrm flipH="1">
            <a:off x="5560497" y="1235196"/>
            <a:ext cx="344085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7236158-A71B-4CFD-9B82-061B27B4C0AD}"/>
              </a:ext>
            </a:extLst>
          </p:cNvPr>
          <p:cNvSpPr txBox="1"/>
          <p:nvPr/>
        </p:nvSpPr>
        <p:spPr>
          <a:xfrm>
            <a:off x="7640955" y="2453442"/>
            <a:ext cx="4194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82DFDA1-52FA-447C-9576-CDEEB6FEB853}"/>
              </a:ext>
            </a:extLst>
          </p:cNvPr>
          <p:cNvSpPr txBox="1"/>
          <p:nvPr/>
        </p:nvSpPr>
        <p:spPr>
          <a:xfrm>
            <a:off x="8514793" y="3238842"/>
            <a:ext cx="4194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DA078D0-4C1A-43CF-AB3D-12937C728119}"/>
              </a:ext>
            </a:extLst>
          </p:cNvPr>
          <p:cNvSpPr txBox="1"/>
          <p:nvPr/>
        </p:nvSpPr>
        <p:spPr>
          <a:xfrm>
            <a:off x="7176769" y="3159225"/>
            <a:ext cx="4194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617FE61-64BE-4D98-ADEC-95073185A8CF}"/>
              </a:ext>
            </a:extLst>
          </p:cNvPr>
          <p:cNvSpPr txBox="1"/>
          <p:nvPr/>
        </p:nvSpPr>
        <p:spPr>
          <a:xfrm>
            <a:off x="8653203" y="2213225"/>
            <a:ext cx="4194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solidFill>
                  <a:schemeClr val="bg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518037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7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199617" y="3855325"/>
            <a:ext cx="4045200" cy="828000"/>
          </a:xfrm>
          <a:prstGeom prst="rect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3D85C6"/>
                </a:solidFill>
              </a:rPr>
              <a:t>T</a:t>
            </a:r>
            <a:r>
              <a:rPr lang="en" sz="2600"/>
              <a:t>ABU </a:t>
            </a:r>
            <a:r>
              <a:rPr lang="en" sz="2600" b="1">
                <a:solidFill>
                  <a:srgbClr val="3D85C6"/>
                </a:solidFill>
              </a:rPr>
              <a:t>S</a:t>
            </a:r>
            <a:r>
              <a:rPr lang="en" sz="2600"/>
              <a:t>EARCH</a:t>
            </a:r>
            <a:endParaRPr sz="200"/>
          </a:p>
        </p:txBody>
      </p:sp>
      <p:sp>
        <p:nvSpPr>
          <p:cNvPr id="169" name="Google Shape;169;p17"/>
          <p:cNvSpPr txBox="1">
            <a:spLocks noGrp="1"/>
          </p:cNvSpPr>
          <p:nvPr>
            <p:ph type="body" idx="2"/>
          </p:nvPr>
        </p:nvSpPr>
        <p:spPr>
          <a:xfrm>
            <a:off x="4768800" y="79200"/>
            <a:ext cx="4375200" cy="498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900"/>
              <a:buFont typeface="Montserrat"/>
              <a:buChar char="●"/>
            </a:pPr>
            <a:r>
              <a:rPr lang="en" sz="1900" b="1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DEFINING TABU STRUCTURE</a:t>
            </a:r>
            <a:endParaRPr sz="190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DEFINED A UNIQUE  DICTIONARY TO STORE THE SWAPPING MOVE.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KEY IS A PAIR CONTAINING SWAPPING MOVE.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VALUE CONTAINING TWO ATTRIBUTES TABU-TIME AND FITNESS VALUE.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○"/>
            </a:pP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800"/>
              <a:buFont typeface="Montserrat"/>
              <a:buChar char="●"/>
            </a:pPr>
            <a:r>
              <a:rPr lang="en" sz="1800" b="1">
                <a:solidFill>
                  <a:srgbClr val="6D9EEB"/>
                </a:solidFill>
                <a:latin typeface="Montserrat"/>
                <a:ea typeface="Montserrat"/>
                <a:cs typeface="Montserrat"/>
                <a:sym typeface="Montserrat"/>
              </a:rPr>
              <a:t>INITIALIZATION AND EVALUATION</a:t>
            </a:r>
            <a:endParaRPr sz="1800">
              <a:solidFill>
                <a:srgbClr val="6D9EE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INITIALIZED THE CHROMOSOME AS THE SOLUTION IN TABU-SEARCH.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</a:pPr>
            <a:r>
              <a:rPr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NEIGHBOURED SOLUTION IS GENERATED BY RANDOMLY SWAPPING THE BITS.</a:t>
            </a:r>
            <a:endParaRPr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17" descr="Related image"/>
          <p:cNvPicPr preferRelativeResize="0"/>
          <p:nvPr/>
        </p:nvPicPr>
        <p:blipFill rotWithShape="1">
          <a:blip r:embed="rId4">
            <a:alphaModFix/>
          </a:blip>
          <a:srcRect t="-1640" b="1639"/>
          <a:stretch/>
        </p:blipFill>
        <p:spPr>
          <a:xfrm>
            <a:off x="342912" y="448150"/>
            <a:ext cx="3950726" cy="2576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2166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8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208175" y="3855325"/>
            <a:ext cx="4045200" cy="828000"/>
          </a:xfrm>
          <a:prstGeom prst="rect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6AA84F"/>
                </a:solidFill>
              </a:rPr>
              <a:t>AMALGAMATION</a:t>
            </a:r>
            <a:endParaRPr sz="200"/>
          </a:p>
        </p:txBody>
      </p:sp>
      <p:sp>
        <p:nvSpPr>
          <p:cNvPr id="177" name="Google Shape;177;p18"/>
          <p:cNvSpPr txBox="1">
            <a:spLocks noGrp="1"/>
          </p:cNvSpPr>
          <p:nvPr>
            <p:ph type="body" idx="2"/>
          </p:nvPr>
        </p:nvSpPr>
        <p:spPr>
          <a:xfrm>
            <a:off x="4729200" y="79200"/>
            <a:ext cx="4297800" cy="4985100"/>
          </a:xfrm>
          <a:prstGeom prst="rect">
            <a:avLst/>
          </a:prstGeom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AMALGAMATION</a:t>
            </a:r>
            <a:r>
              <a:rPr lang="en" sz="1900" dirty="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900" b="1" dirty="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1900" dirty="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F </a:t>
            </a:r>
            <a:r>
              <a:rPr lang="en" sz="1900" b="1" dirty="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GENETIC ALGORITHM AND TABU SEARCH (GA-TABU)</a:t>
            </a:r>
            <a:endParaRPr sz="1900" dirty="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"/>
              <a:buChar char="●"/>
            </a:pPr>
            <a:r>
              <a:rPr lang="en" sz="19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INTUITION BEHIND GA-TABU</a:t>
            </a:r>
            <a:endParaRPr sz="19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○"/>
            </a:pPr>
            <a:r>
              <a:rPr lang="en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REAL BANKING SCENARIO DUE TO LARGE NUMBER OF LOAN APPLICANTS SELECTION PRESSURE WOULD BE LOW.</a:t>
            </a:r>
            <a:endParaRPr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Char char="○"/>
            </a:pPr>
            <a:r>
              <a:rPr lang="en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THEREBY DECREASING THE PROBABILITY OF GETTING BEST SOLUTION SELECTED.  </a:t>
            </a:r>
            <a:endParaRPr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9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500" y="654675"/>
            <a:ext cx="3098075" cy="24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5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38191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 txBox="1">
            <a:spLocks noGrp="1"/>
          </p:cNvSpPr>
          <p:nvPr>
            <p:ph type="title"/>
          </p:nvPr>
        </p:nvSpPr>
        <p:spPr>
          <a:xfrm>
            <a:off x="199775" y="3365600"/>
            <a:ext cx="3446725" cy="1152600"/>
          </a:xfrm>
          <a:prstGeom prst="rect">
            <a:avLst/>
          </a:prstGeom>
          <a:ln w="9525" cap="flat" cmpd="sng">
            <a:solidFill>
              <a:srgbClr val="76A5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76A5AF"/>
                </a:solidFill>
              </a:rPr>
              <a:t>FLOW OF</a:t>
            </a:r>
            <a:endParaRPr sz="2800" dirty="0">
              <a:solidFill>
                <a:srgbClr val="76A5A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76A5AF"/>
                </a:solidFill>
              </a:rPr>
              <a:t>AMALGAMATION</a:t>
            </a:r>
            <a:endParaRPr sz="2800" dirty="0">
              <a:solidFill>
                <a:srgbClr val="76A5AF"/>
              </a:solidFill>
            </a:endParaRPr>
          </a:p>
        </p:txBody>
      </p:sp>
      <p:pic>
        <p:nvPicPr>
          <p:cNvPr id="153" name="Google Shape;153;p15"/>
          <p:cNvPicPr preferRelativeResize="0"/>
          <p:nvPr/>
        </p:nvPicPr>
        <p:blipFill rotWithShape="1">
          <a:blip r:embed="rId4">
            <a:alphaModFix/>
          </a:blip>
          <a:srcRect b="10642"/>
          <a:stretch/>
        </p:blipFill>
        <p:spPr>
          <a:xfrm>
            <a:off x="803075" y="328325"/>
            <a:ext cx="2843425" cy="254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 txBox="1">
            <a:spLocks noGrp="1"/>
          </p:cNvSpPr>
          <p:nvPr>
            <p:ph type="body" idx="2"/>
          </p:nvPr>
        </p:nvSpPr>
        <p:spPr>
          <a:xfrm>
            <a:off x="3949148" y="294325"/>
            <a:ext cx="5127602" cy="46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76A5AF"/>
              </a:buClr>
              <a:buSzPts val="1900"/>
              <a:buFont typeface="Montserrat"/>
              <a:buChar char="●"/>
            </a:pPr>
            <a:r>
              <a:rPr lang="en" sz="1900" b="1" dirty="0">
                <a:solidFill>
                  <a:srgbClr val="76A5AF"/>
                </a:solidFill>
                <a:latin typeface="Montserrat"/>
                <a:ea typeface="Montserrat"/>
                <a:cs typeface="Montserrat"/>
                <a:sym typeface="Montserrat"/>
              </a:rPr>
              <a:t>GA-TABU ALGORITHM:</a:t>
            </a:r>
            <a:endParaRPr lang="en"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90550" lvl="1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</a:pP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90550" lvl="1" indent="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</a:pP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○"/>
            </a:pPr>
            <a:endParaRPr sz="15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5F6CDB-3BA4-4BFE-AF51-B50FD6163A8B}"/>
              </a:ext>
            </a:extLst>
          </p:cNvPr>
          <p:cNvSpPr/>
          <p:nvPr/>
        </p:nvSpPr>
        <p:spPr>
          <a:xfrm>
            <a:off x="4891712" y="877030"/>
            <a:ext cx="1441171" cy="4373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>
                <a:latin typeface="Montserrat" panose="020B0604020202020204" charset="0"/>
              </a:rPr>
              <a:t>INITIALIZE </a:t>
            </a:r>
            <a:r>
              <a:rPr lang="en-IN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B0604020202020204" charset="0"/>
              </a:rPr>
              <a:t>POPULATION</a:t>
            </a:r>
            <a:endParaRPr lang="en-IN" sz="1050" dirty="0">
              <a:latin typeface="Montserrat" panose="020B060402020202020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C1DA2C-BBEC-4CD8-ACAF-F5DCB36317C7}"/>
              </a:ext>
            </a:extLst>
          </p:cNvPr>
          <p:cNvSpPr/>
          <p:nvPr/>
        </p:nvSpPr>
        <p:spPr>
          <a:xfrm>
            <a:off x="4025349" y="1698884"/>
            <a:ext cx="1470990" cy="4373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>
                <a:latin typeface="Montserrat" panose="020B0604020202020204" charset="0"/>
              </a:rPr>
              <a:t>ROULETTE WHEEL SELECTION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FA2FB4-1826-4948-933A-CC8E2CA61134}"/>
              </a:ext>
            </a:extLst>
          </p:cNvPr>
          <p:cNvSpPr/>
          <p:nvPr/>
        </p:nvSpPr>
        <p:spPr>
          <a:xfrm>
            <a:off x="4745937" y="2791566"/>
            <a:ext cx="1500804" cy="4373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>
                <a:latin typeface="Montserrat" panose="020B0604020202020204" charset="0"/>
              </a:rPr>
              <a:t>CROSSOVER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39E42A-ACE2-49EA-86DF-B4AF3F817590}"/>
              </a:ext>
            </a:extLst>
          </p:cNvPr>
          <p:cNvSpPr/>
          <p:nvPr/>
        </p:nvSpPr>
        <p:spPr>
          <a:xfrm>
            <a:off x="4746933" y="3632087"/>
            <a:ext cx="1500805" cy="4373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B0604020202020204" charset="0"/>
              </a:rPr>
              <a:t>MUTATION</a:t>
            </a:r>
            <a:endParaRPr lang="en-IN" sz="1050" dirty="0">
              <a:latin typeface="Montserrat" panose="020B060402020202020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48AC5F-33A9-4089-996C-7E9113871D02}"/>
              </a:ext>
            </a:extLst>
          </p:cNvPr>
          <p:cNvSpPr/>
          <p:nvPr/>
        </p:nvSpPr>
        <p:spPr>
          <a:xfrm>
            <a:off x="4771282" y="4459655"/>
            <a:ext cx="1500806" cy="4373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>
                <a:latin typeface="Montserrat" panose="020B0604020202020204" charset="0"/>
              </a:rPr>
              <a:t>TERMINATION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9B8FDFF-5E84-4F0B-83E9-EFC284D29B0E}"/>
              </a:ext>
            </a:extLst>
          </p:cNvPr>
          <p:cNvSpPr/>
          <p:nvPr/>
        </p:nvSpPr>
        <p:spPr>
          <a:xfrm>
            <a:off x="7593496" y="1612745"/>
            <a:ext cx="1404730" cy="264120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GENETIC VALIDATION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9E80CD-A3C0-487D-8C09-A87A3E9FF071}"/>
              </a:ext>
            </a:extLst>
          </p:cNvPr>
          <p:cNvCxnSpPr>
            <a:cxnSpLocks/>
          </p:cNvCxnSpPr>
          <p:nvPr/>
        </p:nvCxnSpPr>
        <p:spPr>
          <a:xfrm>
            <a:off x="7043529" y="1870092"/>
            <a:ext cx="549966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585C0D-CC51-4DA3-896B-1DE3F6D0FDEF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6247738" y="3850748"/>
            <a:ext cx="1321408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072F640-6570-46FC-8BDD-A1523CCA1B6E}"/>
              </a:ext>
            </a:extLst>
          </p:cNvPr>
          <p:cNvSpPr/>
          <p:nvPr/>
        </p:nvSpPr>
        <p:spPr>
          <a:xfrm>
            <a:off x="5582481" y="1697502"/>
            <a:ext cx="1500805" cy="4373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B0604020202020204" charset="0"/>
              </a:rPr>
              <a:t>TABU SEARCH</a:t>
            </a:r>
            <a:endParaRPr lang="en-IN" sz="1050" dirty="0">
              <a:latin typeface="Montserrat" panose="020B060402020202020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ECD0A3-BFA4-4781-81C3-C85524CC6BD4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246741" y="3005905"/>
            <a:ext cx="1346754" cy="4322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ACC5C8A-7DBB-4798-9E17-39A7FD9CCE8B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5496340" y="4069409"/>
            <a:ext cx="996" cy="3552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CEBAEA5-41BE-44A9-89F2-1D98AE1C4C60}"/>
              </a:ext>
            </a:extLst>
          </p:cNvPr>
          <p:cNvCxnSpPr>
            <a:cxnSpLocks/>
          </p:cNvCxnSpPr>
          <p:nvPr/>
        </p:nvCxnSpPr>
        <p:spPr>
          <a:xfrm flipH="1">
            <a:off x="5500974" y="3235796"/>
            <a:ext cx="996" cy="35526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2801A4-7FCD-416B-A2A5-0699A798D040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5508922" y="2134824"/>
            <a:ext cx="823962" cy="629673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D861FE7-A751-4D8B-8A2E-2F3D72E92160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4760844" y="2136206"/>
            <a:ext cx="735495" cy="628291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FE2FC0-C14C-4AD2-AF15-681957E7351D}"/>
              </a:ext>
            </a:extLst>
          </p:cNvPr>
          <p:cNvCxnSpPr>
            <a:cxnSpLocks/>
            <a:stCxn id="2" idx="2"/>
            <a:endCxn id="13" idx="0"/>
          </p:cNvCxnSpPr>
          <p:nvPr/>
        </p:nvCxnSpPr>
        <p:spPr>
          <a:xfrm flipH="1">
            <a:off x="4760844" y="1314352"/>
            <a:ext cx="851454" cy="384532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4A4C294-6D1B-4952-8523-98BE97964DB9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5609156" y="1324376"/>
            <a:ext cx="723728" cy="373126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596831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1194</Words>
  <Application>Microsoft Office PowerPoint</Application>
  <PresentationFormat>On-screen Show (16:9)</PresentationFormat>
  <Paragraphs>278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Montserrat</vt:lpstr>
      <vt:lpstr>Calibri</vt:lpstr>
      <vt:lpstr>Lato</vt:lpstr>
      <vt:lpstr>Nunito</vt:lpstr>
      <vt:lpstr>Varela Round</vt:lpstr>
      <vt:lpstr>Roboto</vt:lpstr>
      <vt:lpstr>Focus</vt:lpstr>
      <vt:lpstr>BANK LENDING DECISION SYSTEM</vt:lpstr>
      <vt:lpstr> PROBLEM STATEMENT</vt:lpstr>
      <vt:lpstr>FLOW OF PROJECT</vt:lpstr>
      <vt:lpstr>UNDERSTANDING THE FLOW OF GA</vt:lpstr>
      <vt:lpstr>IMPLEMENTATION OF GENETIC ALGORITHM</vt:lpstr>
      <vt:lpstr>TABU SEARCH</vt:lpstr>
      <vt:lpstr>TABU SEARCH</vt:lpstr>
      <vt:lpstr>AMALGAMATION</vt:lpstr>
      <vt:lpstr>FLOW OF AMALGAMATION</vt:lpstr>
      <vt:lpstr>THE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LENDING DECISION SYSTEM</dc:title>
  <cp:lastModifiedBy>neelansh verma</cp:lastModifiedBy>
  <cp:revision>15</cp:revision>
  <dcterms:modified xsi:type="dcterms:W3CDTF">2021-04-20T13:14:48Z</dcterms:modified>
</cp:coreProperties>
</file>